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85" r:id="rId4"/>
    <p:sldId id="359" r:id="rId5"/>
    <p:sldId id="258" r:id="rId6"/>
    <p:sldId id="259" r:id="rId7"/>
    <p:sldId id="260" r:id="rId8"/>
    <p:sldId id="261" r:id="rId9"/>
    <p:sldId id="262" r:id="rId10"/>
    <p:sldId id="263" r:id="rId11"/>
    <p:sldId id="334" r:id="rId12"/>
    <p:sldId id="264" r:id="rId13"/>
    <p:sldId id="265" r:id="rId14"/>
    <p:sldId id="266" r:id="rId15"/>
    <p:sldId id="336" r:id="rId16"/>
    <p:sldId id="332" r:id="rId17"/>
    <p:sldId id="267" r:id="rId18"/>
    <p:sldId id="365" r:id="rId19"/>
    <p:sldId id="367" r:id="rId20"/>
    <p:sldId id="368" r:id="rId21"/>
    <p:sldId id="370" r:id="rId22"/>
    <p:sldId id="371" r:id="rId23"/>
    <p:sldId id="372" r:id="rId24"/>
    <p:sldId id="268" r:id="rId25"/>
    <p:sldId id="335" r:id="rId26"/>
    <p:sldId id="269" r:id="rId27"/>
    <p:sldId id="338" r:id="rId28"/>
    <p:sldId id="339" r:id="rId29"/>
    <p:sldId id="340" r:id="rId30"/>
    <p:sldId id="341" r:id="rId31"/>
    <p:sldId id="342" r:id="rId32"/>
    <p:sldId id="348" r:id="rId33"/>
    <p:sldId id="270" r:id="rId34"/>
    <p:sldId id="271" r:id="rId35"/>
    <p:sldId id="272" r:id="rId36"/>
    <p:sldId id="274" r:id="rId37"/>
    <p:sldId id="273" r:id="rId38"/>
    <p:sldId id="275" r:id="rId39"/>
    <p:sldId id="278" r:id="rId40"/>
    <p:sldId id="279" r:id="rId41"/>
    <p:sldId id="280" r:id="rId42"/>
    <p:sldId id="349" r:id="rId43"/>
    <p:sldId id="350" r:id="rId44"/>
    <p:sldId id="28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63" d="100"/>
          <a:sy n="163" d="100"/>
        </p:scale>
        <p:origin x="-104" y="-4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B30F50-6BD9-4DB4-9308-7ABE14832043}" type="datetimeFigureOut">
              <a:rPr lang="en-US" smtClean="0"/>
              <a:pPr/>
              <a:t>19/12/13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40DE4C-9883-4E51-B1D9-BDA942F56881}" type="slidenum">
              <a:rPr lang="en-US" smtClean="0"/>
              <a:pPr/>
              <a:t>‹#›</a:t>
            </a:fld>
            <a:endParaRPr lang="en-US"/>
          </a:p>
        </p:txBody>
      </p:sp>
    </p:spTree>
    <p:extLst>
      <p:ext uri="{BB962C8B-B14F-4D97-AF65-F5344CB8AC3E}">
        <p14:creationId xmlns:p14="http://schemas.microsoft.com/office/powerpoint/2010/main" val="705180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64297E-C6B9-446B-91EB-8C5989739474}" type="datetimeFigureOut">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4297E-C6B9-446B-91EB-8C5989739474}" type="datetimeFigureOut">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4297E-C6B9-446B-91EB-8C5989739474}" type="datetimeFigureOut">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4297E-C6B9-446B-91EB-8C5989739474}" type="datetimeFigureOut">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64297E-C6B9-446B-91EB-8C5989739474}" type="datetimeFigureOut">
              <a:rPr lang="en-US" smtClean="0"/>
              <a:pPr/>
              <a:t>19/12/13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64297E-C6B9-446B-91EB-8C5989739474}" type="datetimeFigureOut">
              <a:rPr lang="en-US" smtClean="0"/>
              <a:pPr/>
              <a:t>19/12/13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64297E-C6B9-446B-91EB-8C5989739474}" type="datetimeFigureOut">
              <a:rPr lang="en-US" smtClean="0"/>
              <a:pPr/>
              <a:t>19/12/13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64297E-C6B9-446B-91EB-8C5989739474}" type="datetimeFigureOut">
              <a:rPr lang="en-US" smtClean="0"/>
              <a:pPr/>
              <a:t>19/12/13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4297E-C6B9-446B-91EB-8C5989739474}" type="datetimeFigureOut">
              <a:rPr lang="en-US" smtClean="0"/>
              <a:pPr/>
              <a:t>19/12/13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4297E-C6B9-446B-91EB-8C5989739474}" type="datetimeFigureOut">
              <a:rPr lang="en-US" smtClean="0"/>
              <a:pPr/>
              <a:t>19/12/13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4297E-C6B9-446B-91EB-8C5989739474}" type="datetimeFigureOut">
              <a:rPr lang="en-US" smtClean="0"/>
              <a:pPr/>
              <a:t>19/12/13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859AC-F3F5-4C86-A9A0-04E1B93364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4297E-C6B9-446B-91EB-8C5989739474}" type="datetimeFigureOut">
              <a:rPr lang="en-US" smtClean="0"/>
              <a:pPr/>
              <a:t>19/12/13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C859AC-F3F5-4C86-A9A0-04E1B93364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OPTIC PATHWAY GLIOMA</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MRI</a:t>
            </a:r>
          </a:p>
          <a:p>
            <a:pPr lvl="1"/>
            <a:r>
              <a:rPr lang="en-US" dirty="0" smtClean="0"/>
              <a:t>Imaging of choice </a:t>
            </a:r>
          </a:p>
          <a:p>
            <a:pPr lvl="1"/>
            <a:r>
              <a:rPr lang="en-US" dirty="0" smtClean="0"/>
              <a:t>Can be used to monitor progression or response to treatment </a:t>
            </a:r>
          </a:p>
          <a:p>
            <a:pPr lvl="1"/>
            <a:r>
              <a:rPr lang="en-US" dirty="0" smtClean="0"/>
              <a:t>Hypo-</a:t>
            </a:r>
            <a:r>
              <a:rPr lang="en-US" dirty="0" err="1" smtClean="0"/>
              <a:t>iso</a:t>
            </a:r>
            <a:r>
              <a:rPr lang="en-US" dirty="0" smtClean="0"/>
              <a:t> on T1, hyper on T2</a:t>
            </a:r>
          </a:p>
          <a:p>
            <a:pPr lvl="1"/>
            <a:r>
              <a:rPr lang="en-US" dirty="0" smtClean="0"/>
              <a:t>Variable enhancement on contrast</a:t>
            </a:r>
          </a:p>
          <a:p>
            <a:pPr lvl="1"/>
            <a:r>
              <a:rPr lang="en-US" dirty="0" smtClean="0"/>
              <a:t>Cyst formation around a solid tumor</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endParaRPr lang="en-US" dirty="0" smtClean="0"/>
          </a:p>
          <a:p>
            <a:pPr lvl="1"/>
            <a:r>
              <a:rPr lang="en-US" dirty="0" err="1" smtClean="0"/>
              <a:t>Fusiform</a:t>
            </a:r>
            <a:r>
              <a:rPr lang="en-US" dirty="0" smtClean="0"/>
              <a:t> enlargement, elongated length of optic nerve</a:t>
            </a:r>
          </a:p>
          <a:p>
            <a:pPr lvl="1"/>
            <a:r>
              <a:rPr lang="en-US" dirty="0" smtClean="0"/>
              <a:t> redundancy of the nerve in the mid orbit is characteristic</a:t>
            </a:r>
          </a:p>
          <a:p>
            <a:pPr lvl="1"/>
            <a:r>
              <a:rPr lang="en-US" dirty="0" smtClean="0"/>
              <a:t>( compare with the opposite side)</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Small  </a:t>
            </a:r>
            <a:r>
              <a:rPr lang="en-US" dirty="0" err="1" smtClean="0"/>
              <a:t>chiasmal</a:t>
            </a:r>
            <a:r>
              <a:rPr lang="en-US" dirty="0" smtClean="0"/>
              <a:t> tumors show expansion of chiasm</a:t>
            </a:r>
          </a:p>
          <a:p>
            <a:r>
              <a:rPr lang="en-US" dirty="0" smtClean="0"/>
              <a:t>Large globular </a:t>
            </a:r>
            <a:r>
              <a:rPr lang="en-US" dirty="0" err="1" smtClean="0"/>
              <a:t>suprasellar</a:t>
            </a:r>
            <a:r>
              <a:rPr lang="en-US" dirty="0" smtClean="0"/>
              <a:t> </a:t>
            </a:r>
            <a:r>
              <a:rPr lang="en-US" dirty="0" err="1" smtClean="0"/>
              <a:t>gliomas</a:t>
            </a:r>
            <a:r>
              <a:rPr lang="en-US" dirty="0" smtClean="0"/>
              <a:t> show extension into third ventricle </a:t>
            </a:r>
          </a:p>
          <a:p>
            <a:r>
              <a:rPr lang="en-US" dirty="0" err="1" smtClean="0"/>
              <a:t>Gliomas</a:t>
            </a:r>
            <a:r>
              <a:rPr lang="en-US" dirty="0" smtClean="0"/>
              <a:t> of chiasm and hypothalamus are often indistinguishable because of lack of anatomic border between these structures.</a:t>
            </a:r>
          </a:p>
          <a:p>
            <a:r>
              <a:rPr lang="en-US" dirty="0" smtClean="0"/>
              <a:t>Enhance  </a:t>
            </a:r>
            <a:r>
              <a:rPr lang="en-US" dirty="0" err="1" smtClean="0"/>
              <a:t>heterogenously</a:t>
            </a:r>
            <a:r>
              <a:rPr lang="en-US" dirty="0" smtClean="0"/>
              <a:t> on contrast ( d/d </a:t>
            </a:r>
            <a:r>
              <a:rPr lang="en-US" dirty="0" err="1" smtClean="0"/>
              <a:t>germinoma</a:t>
            </a:r>
            <a:r>
              <a:rPr lang="en-US" dirty="0" smtClean="0"/>
              <a:t> which enhances uniformly)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Diffuse optic pathway </a:t>
            </a:r>
            <a:r>
              <a:rPr lang="en-US" dirty="0" err="1" smtClean="0"/>
              <a:t>glioma</a:t>
            </a:r>
            <a:endParaRPr lang="en-US" dirty="0" smtClean="0"/>
          </a:p>
          <a:p>
            <a:pPr lvl="1"/>
            <a:r>
              <a:rPr lang="en-US" dirty="0" smtClean="0"/>
              <a:t>Affects the entire optic pathway</a:t>
            </a:r>
          </a:p>
          <a:p>
            <a:pPr lvl="1"/>
            <a:r>
              <a:rPr lang="en-US" dirty="0" smtClean="0"/>
              <a:t> more common with NF1</a:t>
            </a:r>
          </a:p>
          <a:p>
            <a:pPr lvl="1"/>
            <a:r>
              <a:rPr lang="en-US" dirty="0" err="1"/>
              <a:t>B</a:t>
            </a:r>
            <a:r>
              <a:rPr lang="en-US" dirty="0" err="1" smtClean="0"/>
              <a:t>/l</a:t>
            </a:r>
            <a:r>
              <a:rPr lang="en-US" dirty="0" smtClean="0"/>
              <a:t> involvement- “mustache” sign</a:t>
            </a:r>
          </a:p>
          <a:p>
            <a:pPr lvl="1"/>
            <a:r>
              <a:rPr lang="en-US" dirty="0" smtClean="0"/>
              <a:t>Variable pattern of growth</a:t>
            </a:r>
          </a:p>
          <a:p>
            <a:pPr lvl="1"/>
            <a:r>
              <a:rPr lang="en-US" dirty="0" smtClean="0"/>
              <a:t>High incidence of precocious puberty(25%)</a:t>
            </a:r>
          </a:p>
          <a:p>
            <a:pPr lvl="1"/>
            <a:r>
              <a:rPr lang="en-US" dirty="0" smtClean="0"/>
              <a:t>Manifests in younger age(2-3 years); females</a:t>
            </a:r>
          </a:p>
          <a:p>
            <a:pPr lvl="1"/>
            <a:r>
              <a:rPr lang="en-US" dirty="0" smtClean="0"/>
              <a:t>Assoc other congenital abnormalities</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CTA/MRA</a:t>
            </a:r>
          </a:p>
          <a:p>
            <a:pPr lvl="1"/>
            <a:r>
              <a:rPr lang="en-US" dirty="0" smtClean="0"/>
              <a:t>Visualize the Circle of Willis in assoc with </a:t>
            </a:r>
            <a:r>
              <a:rPr lang="en-US" dirty="0" err="1" smtClean="0"/>
              <a:t>suprasellar</a:t>
            </a:r>
            <a:r>
              <a:rPr lang="en-US" dirty="0" smtClean="0"/>
              <a:t> </a:t>
            </a:r>
            <a:r>
              <a:rPr lang="en-US" dirty="0" err="1" smtClean="0"/>
              <a:t>gliomas</a:t>
            </a:r>
            <a:endParaRPr lang="en-US" dirty="0" smtClean="0"/>
          </a:p>
          <a:p>
            <a:r>
              <a:rPr lang="en-US" dirty="0" smtClean="0"/>
              <a:t>MRS</a:t>
            </a:r>
          </a:p>
          <a:p>
            <a:pPr lvl="2"/>
            <a:r>
              <a:rPr lang="en-US" dirty="0" smtClean="0"/>
              <a:t>Increased </a:t>
            </a:r>
            <a:r>
              <a:rPr lang="en-US" dirty="0" err="1" smtClean="0"/>
              <a:t>creatine</a:t>
            </a:r>
            <a:r>
              <a:rPr lang="en-US" dirty="0" smtClean="0"/>
              <a:t> –</a:t>
            </a:r>
            <a:r>
              <a:rPr lang="en-US" dirty="0" err="1" smtClean="0"/>
              <a:t>choline</a:t>
            </a:r>
            <a:r>
              <a:rPr lang="en-US" dirty="0" smtClean="0"/>
              <a:t> ratio</a:t>
            </a:r>
            <a:endParaRPr lang="en-US" dirty="0"/>
          </a:p>
          <a:p>
            <a:pPr lvl="2"/>
            <a:r>
              <a:rPr lang="en-US" dirty="0" smtClean="0"/>
              <a:t>Decreased NAA peak</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Diffusion-weighted MRI may be particularly useful in NF patients, as it has been shown to more effectively differentiate optic </a:t>
            </a:r>
            <a:r>
              <a:rPr lang="en-US" dirty="0" err="1" smtClean="0"/>
              <a:t>gliomas</a:t>
            </a:r>
            <a:r>
              <a:rPr lang="en-US" dirty="0" smtClean="0"/>
              <a:t> from </a:t>
            </a:r>
            <a:r>
              <a:rPr lang="en-US" dirty="0" err="1" smtClean="0"/>
              <a:t>hamartomas</a:t>
            </a:r>
            <a:r>
              <a:rPr lang="en-US" dirty="0" smtClean="0"/>
              <a:t> and myelin vacuolization than other means</a:t>
            </a:r>
          </a:p>
          <a:p>
            <a:pPr>
              <a:buNone/>
            </a:pPr>
            <a:endParaRPr lang="en-US" dirty="0" smtClean="0"/>
          </a:p>
          <a:p>
            <a:r>
              <a:rPr lang="en-US" sz="1000" dirty="0" err="1" smtClean="0"/>
              <a:t>Sener</a:t>
            </a:r>
            <a:r>
              <a:rPr lang="en-US" sz="1000" dirty="0" smtClean="0"/>
              <a:t> RN. Diffusion MRI in neurofibromatosis type 1: ADC evaluations of the optic pathways, and a comparison with normal individuals. </a:t>
            </a:r>
            <a:r>
              <a:rPr lang="en-US" sz="1000" dirty="0" err="1" smtClean="0"/>
              <a:t>Comput</a:t>
            </a:r>
            <a:r>
              <a:rPr lang="en-US" sz="1000" dirty="0" smtClean="0"/>
              <a:t> Med Imaging Graph 2002;26:59–64.</a:t>
            </a:r>
            <a:endParaRPr lang="en-US" sz="10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7410" name="Picture 2"/>
          <p:cNvPicPr>
            <a:picLocks noGrp="1" noChangeAspect="1" noChangeArrowheads="1"/>
          </p:cNvPicPr>
          <p:nvPr>
            <p:ph idx="1"/>
          </p:nvPr>
        </p:nvPicPr>
        <p:blipFill>
          <a:blip r:embed="rId2"/>
          <a:srcRect/>
          <a:stretch>
            <a:fillRect/>
          </a:stretch>
        </p:blipFill>
        <p:spPr bwMode="auto">
          <a:xfrm>
            <a:off x="457200" y="304801"/>
            <a:ext cx="8229600" cy="2057399"/>
          </a:xfrm>
          <a:prstGeom prst="rect">
            <a:avLst/>
          </a:prstGeom>
          <a:noFill/>
          <a:ln w="9525">
            <a:noFill/>
            <a:miter lim="800000"/>
            <a:headEnd/>
            <a:tailEnd/>
          </a:ln>
          <a:effectLst/>
        </p:spPr>
      </p:pic>
      <p:pic>
        <p:nvPicPr>
          <p:cNvPr id="17411" name="Picture 3"/>
          <p:cNvPicPr>
            <a:picLocks noChangeAspect="1" noChangeArrowheads="1"/>
          </p:cNvPicPr>
          <p:nvPr/>
        </p:nvPicPr>
        <p:blipFill>
          <a:blip r:embed="rId3"/>
          <a:srcRect/>
          <a:stretch>
            <a:fillRect/>
          </a:stretch>
        </p:blipFill>
        <p:spPr bwMode="auto">
          <a:xfrm>
            <a:off x="2514600" y="2438401"/>
            <a:ext cx="5867400" cy="533399"/>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a:t>
            </a:r>
            <a:endParaRPr lang="en-US" dirty="0"/>
          </a:p>
        </p:txBody>
      </p:sp>
      <p:sp>
        <p:nvSpPr>
          <p:cNvPr id="3" name="Content Placeholder 2"/>
          <p:cNvSpPr>
            <a:spLocks noGrp="1"/>
          </p:cNvSpPr>
          <p:nvPr>
            <p:ph idx="1"/>
          </p:nvPr>
        </p:nvSpPr>
        <p:spPr/>
        <p:txBody>
          <a:bodyPr/>
          <a:lstStyle/>
          <a:p>
            <a:r>
              <a:rPr lang="en-US" dirty="0" smtClean="0"/>
              <a:t>Pituitary adenoma</a:t>
            </a:r>
          </a:p>
          <a:p>
            <a:r>
              <a:rPr lang="en-US" dirty="0" err="1" smtClean="0"/>
              <a:t>Craniopharyngioma</a:t>
            </a:r>
            <a:endParaRPr lang="en-US" dirty="0" smtClean="0"/>
          </a:p>
          <a:p>
            <a:r>
              <a:rPr lang="en-US" dirty="0" smtClean="0"/>
              <a:t>Germ cell </a:t>
            </a:r>
            <a:r>
              <a:rPr lang="en-US" dirty="0" err="1" smtClean="0"/>
              <a:t>tumour</a:t>
            </a:r>
            <a:endParaRPr lang="en-US" dirty="0" smtClean="0"/>
          </a:p>
          <a:p>
            <a:r>
              <a:rPr lang="en-US" dirty="0" smtClean="0"/>
              <a:t>Hypothalamic </a:t>
            </a:r>
            <a:r>
              <a:rPr lang="en-US" dirty="0" err="1" smtClean="0"/>
              <a:t>hamartoma</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in NF1</a:t>
            </a:r>
            <a:endParaRPr lang="en-US" dirty="0"/>
          </a:p>
        </p:txBody>
      </p:sp>
      <p:sp>
        <p:nvSpPr>
          <p:cNvPr id="3" name="Content Placeholder 2"/>
          <p:cNvSpPr>
            <a:spLocks noGrp="1"/>
          </p:cNvSpPr>
          <p:nvPr>
            <p:ph idx="1"/>
          </p:nvPr>
        </p:nvSpPr>
        <p:spPr/>
        <p:txBody>
          <a:bodyPr/>
          <a:lstStyle/>
          <a:p>
            <a:r>
              <a:rPr lang="en-US" dirty="0"/>
              <a:t>N</a:t>
            </a:r>
            <a:r>
              <a:rPr lang="en-US" dirty="0" smtClean="0"/>
              <a:t>o conclusive evidence that early detection of tumors would reduce the rate of vision loss</a:t>
            </a:r>
          </a:p>
          <a:p>
            <a:pPr>
              <a:buNone/>
            </a:pPr>
            <a:endParaRPr lang="en-US" dirty="0" smtClean="0"/>
          </a:p>
          <a:p>
            <a:r>
              <a:rPr lang="en-US" dirty="0" smtClean="0"/>
              <a:t>Loss of visual acuity is the most reliable and clinically most important indicator of visually symptomatic OPGs, and serial visual acuity measurements are the best way to follow patients with OPGs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a:t>
            </a:r>
            <a:r>
              <a:rPr lang="en-US" dirty="0" smtClean="0"/>
              <a:t>omputerized visual field testing, usually requiring approximately 6.5 minutes per eye, can be performed reliably in young children</a:t>
            </a:r>
          </a:p>
          <a:p>
            <a:r>
              <a:rPr lang="en-US" dirty="0"/>
              <a:t>C</a:t>
            </a:r>
            <a:r>
              <a:rPr lang="en-US" dirty="0" smtClean="0"/>
              <a:t>olor vision loss usually accompanies visual acuity deficits.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1 % of CNS tumors</a:t>
            </a:r>
          </a:p>
          <a:p>
            <a:r>
              <a:rPr lang="en-US" dirty="0" smtClean="0"/>
              <a:t>3-5 % of pediatric tumors</a:t>
            </a:r>
          </a:p>
          <a:p>
            <a:r>
              <a:rPr lang="en-US" dirty="0" smtClean="0"/>
              <a:t>65% of patients are younger than 5 years of age</a:t>
            </a:r>
          </a:p>
          <a:p>
            <a:r>
              <a:rPr lang="en-US" dirty="0" smtClean="0"/>
              <a:t>Occur with equal frequency in males and females</a:t>
            </a:r>
          </a:p>
          <a:p>
            <a:r>
              <a:rPr lang="en-US" dirty="0" smtClean="0"/>
              <a:t>Majority are </a:t>
            </a:r>
            <a:r>
              <a:rPr lang="en-US" dirty="0" err="1" smtClean="0"/>
              <a:t>pilocytic</a:t>
            </a:r>
            <a:r>
              <a:rPr lang="en-US" dirty="0" smtClean="0"/>
              <a:t> </a:t>
            </a:r>
            <a:r>
              <a:rPr lang="en-US" dirty="0" err="1" smtClean="0"/>
              <a:t>astrocytomas</a:t>
            </a:r>
            <a:endParaRPr lang="en-US" dirty="0" smtClean="0"/>
          </a:p>
          <a:p>
            <a:r>
              <a:rPr lang="en-US" dirty="0" smtClean="0"/>
              <a:t>Indolent nature, CSF dissemination is rare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VEP</a:t>
            </a:r>
            <a:endParaRPr lang="en-US" dirty="0"/>
          </a:p>
        </p:txBody>
      </p:sp>
      <p:sp>
        <p:nvSpPr>
          <p:cNvPr id="3" name="Content Placeholder 2"/>
          <p:cNvSpPr>
            <a:spLocks noGrp="1"/>
          </p:cNvSpPr>
          <p:nvPr>
            <p:ph idx="1"/>
          </p:nvPr>
        </p:nvSpPr>
        <p:spPr/>
        <p:txBody>
          <a:bodyPr>
            <a:normAutofit/>
          </a:bodyPr>
          <a:lstStyle/>
          <a:p>
            <a:r>
              <a:rPr lang="en-US" dirty="0"/>
              <a:t>S</a:t>
            </a:r>
            <a:r>
              <a:rPr lang="en-US" dirty="0" smtClean="0"/>
              <a:t>ensitive method of detecting OPGs</a:t>
            </a:r>
          </a:p>
          <a:p>
            <a:r>
              <a:rPr lang="en-US" dirty="0" smtClean="0"/>
              <a:t>It is an electrophysiological measure of the integrity of the visual pathway</a:t>
            </a:r>
          </a:p>
          <a:p>
            <a:r>
              <a:rPr lang="en-US" dirty="0" smtClean="0"/>
              <a:t>Serial VEPs would be hard to interpret because small changes in amplitude and delay without changes in vision are of uncertain clinical significance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current guidelines suggest that screening should continue until 7 years of age in asymptomatic children with NF1, because the first 6 years of life constitute the time of maximal risk for OPG development</a:t>
            </a:r>
          </a:p>
          <a:p>
            <a:r>
              <a:rPr lang="en-US" dirty="0" smtClean="0"/>
              <a:t>MRI of the brain and orbits should be used to confirm the diagnosis of OPG once an abnormal eye examination has been documented.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Radiological progression has been variably defined in the literature as an increase in tumor size, optic pathway extension or hypothalamic involvement, or a change in the pattern of enhancement.</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a:t>
            </a:r>
            <a:r>
              <a:rPr lang="en-US" dirty="0" smtClean="0"/>
              <a:t>linical progression has been defined as the onset of new neurological symptoms or </a:t>
            </a:r>
            <a:r>
              <a:rPr lang="en-US" dirty="0" err="1" smtClean="0"/>
              <a:t>endocrinological</a:t>
            </a:r>
            <a:r>
              <a:rPr lang="en-US" dirty="0" smtClean="0"/>
              <a:t> abnormality, or a change in visual acuity alone or visual field loss combined with impaired visual acuity.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endParaRPr lang="en-US" dirty="0" smtClean="0"/>
          </a:p>
          <a:p>
            <a:r>
              <a:rPr lang="en-US" dirty="0" smtClean="0"/>
              <a:t>Incidentally detected without significant symptoms can be followed with serial imaging</a:t>
            </a:r>
          </a:p>
          <a:p>
            <a:r>
              <a:rPr lang="en-US" dirty="0" smtClean="0"/>
              <a:t>If diagnosis is uncertain , biopsy may be performed</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Regarding affected NF-1 patients, Packer </a:t>
            </a:r>
            <a:r>
              <a:rPr lang="en-US" i="1" dirty="0" smtClean="0"/>
              <a:t>et al have suggested that </a:t>
            </a:r>
            <a:r>
              <a:rPr lang="en-US" i="1" dirty="0" err="1" smtClean="0"/>
              <a:t>gliomas</a:t>
            </a:r>
            <a:r>
              <a:rPr lang="en-US" i="1" dirty="0" smtClean="0"/>
              <a:t> found during </a:t>
            </a:r>
            <a:r>
              <a:rPr lang="en-US" dirty="0" smtClean="0"/>
              <a:t>their routine work up should not be treated so long as there is no evidence of progressive disease.</a:t>
            </a:r>
          </a:p>
          <a:p>
            <a:pPr>
              <a:buNone/>
            </a:pPr>
            <a:endParaRPr lang="en-US" dirty="0" smtClean="0"/>
          </a:p>
          <a:p>
            <a:r>
              <a:rPr lang="en-US" sz="1000" dirty="0" smtClean="0"/>
              <a:t>Packer RJ, Sutton LN, </a:t>
            </a:r>
            <a:r>
              <a:rPr lang="en-US" sz="1000" dirty="0" err="1" smtClean="0"/>
              <a:t>Bilaniuk</a:t>
            </a:r>
            <a:r>
              <a:rPr lang="en-US" sz="1000" dirty="0" smtClean="0"/>
              <a:t> LT, </a:t>
            </a:r>
            <a:r>
              <a:rPr lang="en-US" sz="1000" i="1" dirty="0" smtClean="0"/>
              <a:t>et al. Treatment of </a:t>
            </a:r>
            <a:r>
              <a:rPr lang="en-US" sz="1000" dirty="0" err="1" smtClean="0"/>
              <a:t>chiasmatic</a:t>
            </a:r>
            <a:r>
              <a:rPr lang="en-US" sz="1000" dirty="0" smtClean="0"/>
              <a:t>/hypothalamic </a:t>
            </a:r>
            <a:r>
              <a:rPr lang="en-US" sz="1000" dirty="0" err="1" smtClean="0"/>
              <a:t>gliomas</a:t>
            </a:r>
            <a:r>
              <a:rPr lang="en-US" sz="1000" dirty="0" smtClean="0"/>
              <a:t> of childhood with chemotherapy: an update. </a:t>
            </a:r>
            <a:r>
              <a:rPr lang="en-US" sz="1000" i="1" dirty="0" smtClean="0"/>
              <a:t>Ann </a:t>
            </a:r>
            <a:r>
              <a:rPr lang="en-US" sz="1000" i="1" dirty="0" err="1" smtClean="0"/>
              <a:t>Neurol</a:t>
            </a:r>
            <a:r>
              <a:rPr lang="en-US" sz="1000" i="1" dirty="0" smtClean="0"/>
              <a:t> 1988;</a:t>
            </a:r>
            <a:r>
              <a:rPr lang="en-US" sz="1000" b="1" i="1" dirty="0" smtClean="0"/>
              <a:t>23:79-85</a:t>
            </a:r>
            <a:r>
              <a:rPr lang="en-US" b="1" i="1"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the pt has symptoms or tumor progresses on follow up- treatment is indicated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Chemotherapy </a:t>
            </a:r>
            <a:endParaRPr lang="en-US" dirty="0"/>
          </a:p>
        </p:txBody>
      </p:sp>
      <p:sp>
        <p:nvSpPr>
          <p:cNvPr id="3" name="Content Placeholder 2"/>
          <p:cNvSpPr>
            <a:spLocks noGrp="1"/>
          </p:cNvSpPr>
          <p:nvPr>
            <p:ph idx="1"/>
          </p:nvPr>
        </p:nvSpPr>
        <p:spPr/>
        <p:txBody>
          <a:bodyPr/>
          <a:lstStyle/>
          <a:p>
            <a:r>
              <a:rPr lang="en-US" dirty="0" smtClean="0"/>
              <a:t>Considered to be the first line treatment</a:t>
            </a:r>
          </a:p>
          <a:p>
            <a:r>
              <a:rPr lang="en-US" dirty="0" smtClean="0"/>
              <a:t>Fewer side effects than with RT</a:t>
            </a:r>
          </a:p>
          <a:p>
            <a:r>
              <a:rPr lang="en-US" dirty="0" smtClean="0"/>
              <a:t>&lt; 3 Yrs it is the only adjuvant treatment because intellectual and other functions are well preserved</a:t>
            </a:r>
          </a:p>
          <a:p>
            <a:r>
              <a:rPr lang="en-US" dirty="0" smtClean="0"/>
              <a:t>5 year recurrence free survival remains about 60%</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Effectively postpones RT</a:t>
            </a:r>
          </a:p>
          <a:p>
            <a:r>
              <a:rPr lang="en-US" dirty="0" smtClean="0"/>
              <a:t>Children with diencephalon syndrome improve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the young population with neurofibromatosis type 1 (NF-1)–associated OPHPA, decisions to initiate chemotherapy are generally made without biopsy and are guided by ophthalmological and imaging examinations. </a:t>
            </a:r>
          </a:p>
          <a:p>
            <a:pPr>
              <a:buNone/>
            </a:pPr>
            <a:endParaRPr lang="en-US" dirty="0" smtClean="0"/>
          </a:p>
          <a:p>
            <a:r>
              <a:rPr lang="en-US" sz="1100" dirty="0" smtClean="0"/>
              <a:t>Leonard JR, Perry A, Rubin JB, King AA, </a:t>
            </a:r>
            <a:r>
              <a:rPr lang="en-US" sz="1100" dirty="0" err="1" smtClean="0"/>
              <a:t>Chicoine</a:t>
            </a:r>
            <a:r>
              <a:rPr lang="en-US" sz="1100" dirty="0" smtClean="0"/>
              <a:t> MR, </a:t>
            </a:r>
            <a:r>
              <a:rPr lang="en-US" sz="1100" dirty="0" err="1" smtClean="0"/>
              <a:t>Gutmann</a:t>
            </a:r>
            <a:r>
              <a:rPr lang="en-US" sz="1100" dirty="0" smtClean="0"/>
              <a:t> DH. The role of surgical biopsy in the diagnosis of </a:t>
            </a:r>
            <a:r>
              <a:rPr lang="en-US" sz="1100" dirty="0" err="1" smtClean="0"/>
              <a:t>glioma</a:t>
            </a:r>
            <a:r>
              <a:rPr lang="en-US" sz="1100" dirty="0" smtClean="0"/>
              <a:t> in </a:t>
            </a:r>
            <a:r>
              <a:rPr lang="en-US" sz="1100" dirty="0" err="1" smtClean="0"/>
              <a:t>individualswith</a:t>
            </a:r>
            <a:r>
              <a:rPr lang="en-US" sz="1100" dirty="0" smtClean="0"/>
              <a:t> neurofibromatosis-1. </a:t>
            </a:r>
            <a:r>
              <a:rPr lang="en-US" sz="1100" i="1" dirty="0" smtClean="0"/>
              <a:t>Neurology. 2006;67:1509–1512</a:t>
            </a:r>
            <a:r>
              <a:rPr lang="en-US" i="1"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25 % occur in optic nerve ; 60% involve the chiasm</a:t>
            </a:r>
          </a:p>
          <a:p>
            <a:r>
              <a:rPr lang="en-US" dirty="0" smtClean="0"/>
              <a:t>1/3 of patients with OPG have neurofibromatosis 1 (NF1)</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cases of sporadic OPHPA in non-NF-1 patients, a biopsy or a partial resection by craniotomy to confirm histology remains the first mode of treatment</a:t>
            </a:r>
          </a:p>
          <a:p>
            <a:pPr>
              <a:buNone/>
            </a:pPr>
            <a:endParaRPr lang="en-US" dirty="0" smtClean="0"/>
          </a:p>
          <a:p>
            <a:r>
              <a:rPr lang="en-US" sz="1000" dirty="0" err="1" smtClean="0"/>
              <a:t>Fouladi</a:t>
            </a:r>
            <a:r>
              <a:rPr lang="en-US" sz="1000" dirty="0" smtClean="0"/>
              <a:t> M, Wallace D, Langston JW, et al. Survival and functional outcome of children with hypothalamic/</a:t>
            </a:r>
            <a:r>
              <a:rPr lang="en-US" sz="1000" dirty="0" err="1" smtClean="0"/>
              <a:t>chiasmatic</a:t>
            </a:r>
            <a:r>
              <a:rPr lang="en-US" sz="1000" dirty="0" smtClean="0"/>
              <a:t> tumors. </a:t>
            </a:r>
            <a:r>
              <a:rPr lang="en-US" sz="1000" i="1" dirty="0" smtClean="0"/>
              <a:t>Cancer. </a:t>
            </a:r>
            <a:r>
              <a:rPr lang="en-US" sz="1000" dirty="0" smtClean="0"/>
              <a:t>2003;97:1084–1092.</a:t>
            </a:r>
            <a:endParaRPr lang="en-US" sz="1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U</a:t>
            </a:r>
            <a:r>
              <a:rPr lang="en-US" dirty="0" smtClean="0"/>
              <a:t>se of concurrent carboplatin and vincristine in a 10-week induction phase, followed by 48 weeks of maintenance</a:t>
            </a:r>
          </a:p>
          <a:p>
            <a:r>
              <a:rPr lang="en-US" dirty="0" smtClean="0"/>
              <a:t>This regimen resulted in a progression-free survival (PFS) of75%at 2 years and 68% at 3 years. Children aged 5 years or younger had a notably more favorable overall rate of response.</a:t>
            </a:r>
          </a:p>
          <a:p>
            <a:r>
              <a:rPr lang="en-US" sz="1000" dirty="0" smtClean="0"/>
              <a:t>Packer RJ, </a:t>
            </a:r>
            <a:r>
              <a:rPr lang="en-US" sz="1000" dirty="0" err="1" smtClean="0"/>
              <a:t>Ater</a:t>
            </a:r>
            <a:r>
              <a:rPr lang="en-US" sz="1000" dirty="0" smtClean="0"/>
              <a:t> J, Allen J, et al. </a:t>
            </a:r>
            <a:r>
              <a:rPr lang="en-US" sz="1000" dirty="0" err="1" smtClean="0"/>
              <a:t>Carboplatin</a:t>
            </a:r>
            <a:r>
              <a:rPr lang="en-US" sz="1000" dirty="0" smtClean="0"/>
              <a:t> and </a:t>
            </a:r>
            <a:r>
              <a:rPr lang="en-US" sz="1000" dirty="0" err="1" smtClean="0"/>
              <a:t>vincristine</a:t>
            </a:r>
            <a:r>
              <a:rPr lang="en-US" sz="1000" dirty="0" smtClean="0"/>
              <a:t> for children with newly diagnosed progressive low-grade </a:t>
            </a:r>
            <a:r>
              <a:rPr lang="en-US" sz="1000" dirty="0" err="1" smtClean="0"/>
              <a:t>gliomas</a:t>
            </a:r>
            <a:r>
              <a:rPr lang="en-US" sz="1000" dirty="0" smtClean="0"/>
              <a:t>. J </a:t>
            </a:r>
            <a:r>
              <a:rPr lang="en-US" sz="1000" dirty="0" err="1" smtClean="0"/>
              <a:t>Neurosurg</a:t>
            </a:r>
            <a:r>
              <a:rPr lang="en-US" sz="1000" dirty="0" smtClean="0"/>
              <a:t> 1997;86:747–754.</a:t>
            </a:r>
            <a:endParaRPr lang="en-US" sz="1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 year survival is 74- 96% after chemotherapy with or without surgery</a:t>
            </a:r>
          </a:p>
          <a:p>
            <a:r>
              <a:rPr lang="en-US" dirty="0" smtClean="0"/>
              <a:t>Chemotherapy improves quality of life by eliminating or delaying RT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Optic nerve </a:t>
            </a:r>
            <a:r>
              <a:rPr lang="en-US" dirty="0" err="1" smtClean="0"/>
              <a:t>glioma</a:t>
            </a:r>
            <a:endParaRPr lang="en-US" dirty="0" smtClean="0"/>
          </a:p>
          <a:p>
            <a:pPr lvl="1"/>
            <a:r>
              <a:rPr lang="en-US" dirty="0" smtClean="0"/>
              <a:t>Surgical resection is useful in children with no useful vision , severe eye threatening vision </a:t>
            </a:r>
            <a:r>
              <a:rPr lang="en-US" dirty="0" err="1" smtClean="0"/>
              <a:t>proptosis</a:t>
            </a:r>
            <a:r>
              <a:rPr lang="en-US" dirty="0" smtClean="0"/>
              <a:t> or a painful eye that has not responded to chemotherapy</a:t>
            </a:r>
          </a:p>
          <a:p>
            <a:pPr lvl="1"/>
            <a:r>
              <a:rPr lang="en-US" dirty="0" smtClean="0"/>
              <a:t>If both eyes are affected , no indication for surgery is present</a:t>
            </a:r>
          </a:p>
          <a:p>
            <a:pPr lvl="1"/>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Surgery  </a:t>
            </a:r>
          </a:p>
          <a:p>
            <a:pPr lvl="1"/>
            <a:r>
              <a:rPr lang="en-US" dirty="0" err="1" smtClean="0"/>
              <a:t>Subfrontal</a:t>
            </a:r>
            <a:r>
              <a:rPr lang="en-US" dirty="0" smtClean="0"/>
              <a:t> approach with orbital </a:t>
            </a:r>
            <a:r>
              <a:rPr lang="en-US" dirty="0" err="1" smtClean="0"/>
              <a:t>unroofing</a:t>
            </a:r>
            <a:endParaRPr lang="en-US" dirty="0" smtClean="0"/>
          </a:p>
          <a:p>
            <a:pPr lvl="1"/>
            <a:r>
              <a:rPr lang="en-US" dirty="0" smtClean="0"/>
              <a:t>Affected optic nerve is excised from the globe to the chiasm( leave 2-3 mm from the chiasm to preserve decussating fibers from the opposite eye)</a:t>
            </a:r>
          </a:p>
          <a:p>
            <a:pPr lvl="1"/>
            <a:r>
              <a:rPr lang="en-US" dirty="0" smtClean="0"/>
              <a:t>Avoid damage to LPS and </a:t>
            </a:r>
            <a:r>
              <a:rPr lang="en-US" dirty="0" err="1" smtClean="0"/>
              <a:t>occulomotor</a:t>
            </a:r>
            <a:r>
              <a:rPr lang="en-US" dirty="0" smtClean="0"/>
              <a:t> nerves to avoid undesirable </a:t>
            </a:r>
            <a:r>
              <a:rPr lang="en-US" dirty="0" err="1" smtClean="0"/>
              <a:t>proptosis</a:t>
            </a:r>
            <a:endParaRPr lang="en-US" dirty="0" smtClean="0"/>
          </a:p>
          <a:p>
            <a:pPr lvl="1"/>
            <a:r>
              <a:rPr lang="en-US" dirty="0" smtClean="0"/>
              <a:t>Orbital roof must reconstructed to avoid undesirable </a:t>
            </a:r>
            <a:r>
              <a:rPr lang="en-US" dirty="0" err="1" smtClean="0"/>
              <a:t>proptosis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Chiasmal</a:t>
            </a:r>
            <a:r>
              <a:rPr lang="en-US" dirty="0" smtClean="0"/>
              <a:t> </a:t>
            </a:r>
            <a:r>
              <a:rPr lang="en-US" dirty="0" err="1" smtClean="0"/>
              <a:t>hypothamic</a:t>
            </a:r>
            <a:r>
              <a:rPr lang="en-US" dirty="0" smtClean="0"/>
              <a:t> </a:t>
            </a:r>
            <a:r>
              <a:rPr lang="en-US" dirty="0" err="1" smtClean="0"/>
              <a:t>tumours</a:t>
            </a:r>
            <a:endParaRPr lang="en-US" dirty="0" smtClean="0"/>
          </a:p>
          <a:p>
            <a:pPr lvl="1"/>
            <a:r>
              <a:rPr lang="en-US" dirty="0" smtClean="0"/>
              <a:t>50% of pts have obstructive hydrocephalus</a:t>
            </a:r>
          </a:p>
          <a:p>
            <a:pPr lvl="1"/>
            <a:r>
              <a:rPr lang="en-US" dirty="0" smtClean="0"/>
              <a:t>Fenestration of septum </a:t>
            </a:r>
            <a:r>
              <a:rPr lang="en-US" dirty="0" err="1" smtClean="0"/>
              <a:t>pellucidum</a:t>
            </a:r>
            <a:r>
              <a:rPr lang="en-US" dirty="0" smtClean="0"/>
              <a:t> or biventricular shunt may be required</a:t>
            </a:r>
          </a:p>
          <a:p>
            <a:pPr lvl="1"/>
            <a:r>
              <a:rPr lang="en-US" dirty="0" smtClean="0"/>
              <a:t>ETV is not feasible</a:t>
            </a:r>
          </a:p>
          <a:p>
            <a:pPr lvl="1"/>
            <a:r>
              <a:rPr lang="en-US" dirty="0" smtClean="0"/>
              <a:t>Surgical treatment is usually delayed until symptoms appear</a:t>
            </a:r>
          </a:p>
          <a:p>
            <a:pPr lvl="1"/>
            <a:r>
              <a:rPr lang="en-US" dirty="0" smtClean="0"/>
              <a:t>Tumor </a:t>
            </a:r>
            <a:r>
              <a:rPr lang="en-US" dirty="0" err="1" smtClean="0"/>
              <a:t>debulking</a:t>
            </a:r>
            <a:r>
              <a:rPr lang="en-US" dirty="0" smtClean="0"/>
              <a:t> can be performed for progressive tumors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Incomplete surgical resection does not affect survival</a:t>
            </a:r>
          </a:p>
          <a:p>
            <a:r>
              <a:rPr lang="en-US" dirty="0" smtClean="0"/>
              <a:t>Provides histological verification, </a:t>
            </a:r>
            <a:r>
              <a:rPr lang="en-US" dirty="0" err="1" smtClean="0"/>
              <a:t>cytoreduction</a:t>
            </a:r>
            <a:r>
              <a:rPr lang="en-US" dirty="0" smtClean="0"/>
              <a:t> , increases CSF flow</a:t>
            </a:r>
          </a:p>
          <a:p>
            <a:r>
              <a:rPr lang="en-US" dirty="0" smtClean="0"/>
              <a:t>Risks – visual , endocrine disturbances, hypothalamic or neurovascular injury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Surgical approach</a:t>
            </a:r>
          </a:p>
          <a:p>
            <a:pPr lvl="1"/>
            <a:r>
              <a:rPr lang="en-US" dirty="0"/>
              <a:t> </a:t>
            </a:r>
            <a:r>
              <a:rPr lang="en-US" dirty="0" err="1" smtClean="0"/>
              <a:t>subfrontal</a:t>
            </a:r>
            <a:endParaRPr lang="en-US" dirty="0" smtClean="0"/>
          </a:p>
          <a:p>
            <a:pPr lvl="1"/>
            <a:r>
              <a:rPr lang="en-US" dirty="0" err="1" smtClean="0"/>
              <a:t>pterional</a:t>
            </a:r>
            <a:endParaRPr lang="en-US" dirty="0"/>
          </a:p>
          <a:p>
            <a:pPr lvl="1"/>
            <a:r>
              <a:rPr lang="en-US" dirty="0" smtClean="0"/>
              <a:t>Anterior </a:t>
            </a:r>
            <a:r>
              <a:rPr lang="en-US" dirty="0" err="1" smtClean="0"/>
              <a:t>transcallosal</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Diffuse optic pathway </a:t>
            </a:r>
            <a:r>
              <a:rPr lang="en-US" dirty="0" err="1" smtClean="0"/>
              <a:t>glioma</a:t>
            </a:r>
            <a:endParaRPr lang="en-US" dirty="0" smtClean="0"/>
          </a:p>
          <a:p>
            <a:pPr lvl="1"/>
            <a:r>
              <a:rPr lang="en-US" dirty="0" smtClean="0"/>
              <a:t>Surgical resection is </a:t>
            </a:r>
            <a:r>
              <a:rPr lang="en-US" smtClean="0"/>
              <a:t>not feasible</a:t>
            </a:r>
          </a:p>
          <a:p>
            <a:pPr lvl="1"/>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Radiation therapy</a:t>
            </a:r>
            <a:endParaRPr lang="en-US" dirty="0"/>
          </a:p>
        </p:txBody>
      </p:sp>
      <p:sp>
        <p:nvSpPr>
          <p:cNvPr id="3" name="Content Placeholder 2"/>
          <p:cNvSpPr>
            <a:spLocks noGrp="1"/>
          </p:cNvSpPr>
          <p:nvPr>
            <p:ph idx="1"/>
          </p:nvPr>
        </p:nvSpPr>
        <p:spPr/>
        <p:txBody>
          <a:bodyPr/>
          <a:lstStyle/>
          <a:p>
            <a:r>
              <a:rPr lang="en-US" dirty="0" smtClean="0"/>
              <a:t>Older children and those with progressive disease on Chemotherapy , or relapse after completion of chemotherapy</a:t>
            </a:r>
          </a:p>
          <a:p>
            <a:r>
              <a:rPr lang="en-US" dirty="0" smtClean="0"/>
              <a:t>Types </a:t>
            </a:r>
          </a:p>
          <a:p>
            <a:pPr lvl="1"/>
            <a:r>
              <a:rPr lang="en-US" dirty="0" smtClean="0"/>
              <a:t>External beam (conformal or intensity modulated)</a:t>
            </a:r>
          </a:p>
          <a:p>
            <a:pPr lvl="1"/>
            <a:r>
              <a:rPr lang="en-US" dirty="0" smtClean="0"/>
              <a:t>Stereotactic</a:t>
            </a:r>
          </a:p>
          <a:p>
            <a:pPr lvl="1"/>
            <a:r>
              <a:rPr lang="en-US" dirty="0" smtClean="0"/>
              <a:t>Proton beam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err="1" smtClean="0"/>
              <a:t>Pilomyxoid</a:t>
            </a:r>
            <a:r>
              <a:rPr lang="en-US" dirty="0" smtClean="0"/>
              <a:t> </a:t>
            </a:r>
            <a:r>
              <a:rPr lang="en-US" dirty="0" err="1" smtClean="0"/>
              <a:t>astrocytoma</a:t>
            </a:r>
            <a:r>
              <a:rPr lang="en-US" dirty="0" smtClean="0"/>
              <a:t> (PMA)</a:t>
            </a:r>
          </a:p>
          <a:p>
            <a:pPr lvl="1"/>
            <a:r>
              <a:rPr lang="en-US" dirty="0" smtClean="0"/>
              <a:t>Subtype of PA</a:t>
            </a:r>
          </a:p>
          <a:p>
            <a:pPr lvl="1"/>
            <a:r>
              <a:rPr lang="en-US" dirty="0"/>
              <a:t>a</a:t>
            </a:r>
            <a:r>
              <a:rPr lang="en-US" dirty="0" smtClean="0"/>
              <a:t>t a younger age </a:t>
            </a:r>
          </a:p>
          <a:p>
            <a:pPr lvl="1"/>
            <a:r>
              <a:rPr lang="en-US" dirty="0" smtClean="0"/>
              <a:t>monotonous ,bipolar spindle cells with an </a:t>
            </a:r>
            <a:r>
              <a:rPr lang="en-US" dirty="0" err="1" smtClean="0"/>
              <a:t>angiocentric</a:t>
            </a:r>
            <a:r>
              <a:rPr lang="en-US" dirty="0" smtClean="0"/>
              <a:t> arrangement within a </a:t>
            </a:r>
            <a:r>
              <a:rPr lang="en-US" dirty="0" err="1" smtClean="0"/>
              <a:t>myxoid</a:t>
            </a:r>
            <a:r>
              <a:rPr lang="en-US" dirty="0" smtClean="0"/>
              <a:t> background</a:t>
            </a:r>
          </a:p>
          <a:p>
            <a:pPr lvl="1"/>
            <a:r>
              <a:rPr lang="en-US" dirty="0"/>
              <a:t>l</a:t>
            </a:r>
            <a:r>
              <a:rPr lang="en-US" dirty="0" smtClean="0"/>
              <a:t>ocal recurrence 55-76%</a:t>
            </a:r>
          </a:p>
          <a:p>
            <a:pPr lvl="1"/>
            <a:r>
              <a:rPr lang="en-US" dirty="0" smtClean="0"/>
              <a:t>CSF dissemination -11-14 %</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Provides better long term tumor control</a:t>
            </a:r>
          </a:p>
          <a:p>
            <a:r>
              <a:rPr lang="en-US" dirty="0" smtClean="0"/>
              <a:t>Progression free 5 year rates are around 90%</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Second tumors</a:t>
            </a:r>
          </a:p>
          <a:p>
            <a:r>
              <a:rPr lang="en-US" dirty="0" smtClean="0"/>
              <a:t>Malignant transformation of benign </a:t>
            </a:r>
            <a:r>
              <a:rPr lang="en-US" dirty="0" err="1" smtClean="0"/>
              <a:t>gliomas</a:t>
            </a:r>
            <a:endParaRPr lang="en-US" dirty="0" smtClean="0"/>
          </a:p>
          <a:p>
            <a:r>
              <a:rPr lang="en-US" dirty="0" err="1" smtClean="0"/>
              <a:t>Cerebrovascular</a:t>
            </a:r>
            <a:r>
              <a:rPr lang="en-US" dirty="0" smtClean="0"/>
              <a:t> complications (post radiation vascular occlusive disorder)</a:t>
            </a:r>
          </a:p>
          <a:p>
            <a:pPr lvl="2"/>
            <a:r>
              <a:rPr lang="en-US" dirty="0" smtClean="0"/>
              <a:t>more common in children with NF1</a:t>
            </a:r>
          </a:p>
          <a:p>
            <a:pPr lvl="2"/>
            <a:r>
              <a:rPr lang="en-US" dirty="0" smtClean="0"/>
              <a:t>More common in </a:t>
            </a:r>
            <a:r>
              <a:rPr lang="en-US" dirty="0" err="1" smtClean="0"/>
              <a:t>suprasellar</a:t>
            </a:r>
            <a:r>
              <a:rPr lang="en-US" dirty="0" smtClean="0"/>
              <a:t> </a:t>
            </a:r>
            <a:r>
              <a:rPr lang="en-US" dirty="0" err="1" smtClean="0"/>
              <a:t>gliomas</a:t>
            </a:r>
            <a:endParaRPr lang="en-US" dirty="0" smtClean="0"/>
          </a:p>
          <a:p>
            <a:r>
              <a:rPr lang="en-US" dirty="0" smtClean="0"/>
              <a:t>Endocrine dysfunction</a:t>
            </a:r>
          </a:p>
          <a:p>
            <a:r>
              <a:rPr lang="en-US" dirty="0" err="1" smtClean="0"/>
              <a:t>Neurocognitive</a:t>
            </a:r>
            <a:r>
              <a:rPr lang="en-US" dirty="0" smtClean="0"/>
              <a:t> dysfunction</a:t>
            </a:r>
          </a:p>
          <a:p>
            <a:r>
              <a:rPr lang="en-US" dirty="0" smtClean="0"/>
              <a:t>Hypothalamic dysfunction</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NF patients are at a higher than average risk of developing subsequent </a:t>
            </a:r>
            <a:r>
              <a:rPr lang="en-US" dirty="0" err="1" smtClean="0"/>
              <a:t>endocrinopathy</a:t>
            </a:r>
            <a:r>
              <a:rPr lang="en-US" dirty="0" smtClean="0"/>
              <a:t>, developmental abnormalities, </a:t>
            </a:r>
            <a:r>
              <a:rPr lang="en-US" dirty="0" err="1" smtClean="0"/>
              <a:t>neurocognitive</a:t>
            </a:r>
            <a:r>
              <a:rPr lang="en-US" dirty="0" smtClean="0"/>
              <a:t> dysfunction, and </a:t>
            </a:r>
            <a:r>
              <a:rPr lang="en-US" dirty="0" err="1" smtClean="0"/>
              <a:t>vasculopathy</a:t>
            </a:r>
            <a:r>
              <a:rPr lang="en-US" dirty="0" smtClean="0"/>
              <a:t>.</a:t>
            </a:r>
          </a:p>
          <a:p>
            <a:pPr>
              <a:buNone/>
            </a:pPr>
            <a:r>
              <a:rPr lang="en-US" dirty="0" smtClean="0"/>
              <a:t>   </a:t>
            </a:r>
            <a:r>
              <a:rPr lang="en-US" sz="1100" dirty="0" err="1" smtClean="0"/>
              <a:t>Kortmann</a:t>
            </a:r>
            <a:r>
              <a:rPr lang="en-US" sz="1100" dirty="0" smtClean="0"/>
              <a:t> RD, </a:t>
            </a:r>
            <a:r>
              <a:rPr lang="en-US" sz="1100" dirty="0" err="1" smtClean="0"/>
              <a:t>Timmermann</a:t>
            </a:r>
            <a:r>
              <a:rPr lang="en-US" sz="1100" dirty="0" smtClean="0"/>
              <a:t> B, Taylor RE, et al. Current and future strategies in radiotherapy of childhood low-grade </a:t>
            </a:r>
            <a:r>
              <a:rPr lang="en-US" sz="1100" dirty="0" err="1" smtClean="0"/>
              <a:t>glioma</a:t>
            </a:r>
            <a:r>
              <a:rPr lang="en-US" sz="1100" dirty="0" smtClean="0"/>
              <a:t> of the brain. Part II: Treatment-related late toxicity. </a:t>
            </a:r>
            <a:r>
              <a:rPr lang="en-US" sz="1100" dirty="0" err="1" smtClean="0"/>
              <a:t>Strahlenther</a:t>
            </a:r>
            <a:r>
              <a:rPr lang="en-US" sz="1100" dirty="0" smtClean="0"/>
              <a:t> </a:t>
            </a:r>
            <a:r>
              <a:rPr lang="en-US" sz="1100" dirty="0" err="1" smtClean="0"/>
              <a:t>Onkol</a:t>
            </a:r>
            <a:r>
              <a:rPr lang="en-US" sz="1100" dirty="0" smtClean="0"/>
              <a:t> 2003;179:585–597</a:t>
            </a:r>
            <a:r>
              <a:rPr lang="en-US" dirty="0" smtClean="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radiation therapy is required, typical doses range from 45 to 60 </a:t>
            </a:r>
            <a:r>
              <a:rPr lang="en-US" dirty="0" err="1" smtClean="0"/>
              <a:t>Gy</a:t>
            </a:r>
            <a:r>
              <a:rPr lang="en-US" dirty="0" smtClean="0"/>
              <a:t> in 1.8- to 2.0-Gy fractions</a:t>
            </a:r>
          </a:p>
          <a:p>
            <a:r>
              <a:rPr lang="de-DE" sz="1000" dirty="0" smtClean="0"/>
              <a:t>Grabenbauer GG, Schuchardt U, Buchfelder M, et al. Radiation </a:t>
            </a:r>
            <a:r>
              <a:rPr lang="en-US" sz="1000" dirty="0" smtClean="0"/>
              <a:t>therapy of </a:t>
            </a:r>
            <a:r>
              <a:rPr lang="en-US" sz="1000" dirty="0" err="1" smtClean="0"/>
              <a:t>optico</a:t>
            </a:r>
            <a:r>
              <a:rPr lang="en-US" sz="1000" dirty="0" smtClean="0"/>
              <a:t>-hypothalamic </a:t>
            </a:r>
            <a:r>
              <a:rPr lang="en-US" sz="1000" dirty="0" err="1" smtClean="0"/>
              <a:t>gliomas</a:t>
            </a:r>
            <a:r>
              <a:rPr lang="en-US" sz="1000" dirty="0" smtClean="0"/>
              <a:t> (OHG)—radiographic response, vision and late toxicity. </a:t>
            </a:r>
            <a:r>
              <a:rPr lang="en-US" sz="1000" dirty="0" err="1" smtClean="0"/>
              <a:t>Radiother</a:t>
            </a:r>
            <a:r>
              <a:rPr lang="en-US" sz="1000" dirty="0" smtClean="0"/>
              <a:t> </a:t>
            </a:r>
            <a:r>
              <a:rPr lang="en-US" sz="1000" dirty="0" err="1" smtClean="0"/>
              <a:t>Oncol</a:t>
            </a:r>
            <a:r>
              <a:rPr lang="en-US" sz="1000" dirty="0" smtClean="0"/>
              <a:t> 2000;54: 239–45.</a:t>
            </a:r>
            <a:endParaRPr lang="en-US" sz="1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 </a:t>
            </a:r>
            <a:endParaRPr lang="en-US" dirty="0"/>
          </a:p>
        </p:txBody>
      </p:sp>
      <p:sp>
        <p:nvSpPr>
          <p:cNvPr id="3" name="Content Placeholder 2"/>
          <p:cNvSpPr>
            <a:spLocks noGrp="1"/>
          </p:cNvSpPr>
          <p:nvPr>
            <p:ph idx="1"/>
          </p:nvPr>
        </p:nvSpPr>
        <p:spPr/>
        <p:txBody>
          <a:bodyPr/>
          <a:lstStyle/>
          <a:p>
            <a:r>
              <a:rPr lang="en-US" dirty="0" smtClean="0"/>
              <a:t>Negative prognostic indicators</a:t>
            </a:r>
          </a:p>
          <a:p>
            <a:pPr lvl="1"/>
            <a:r>
              <a:rPr lang="en-US" dirty="0" smtClean="0"/>
              <a:t>Young age</a:t>
            </a:r>
          </a:p>
          <a:p>
            <a:pPr lvl="1"/>
            <a:r>
              <a:rPr lang="en-US" dirty="0" smtClean="0"/>
              <a:t> tumor location posterior to chiasm</a:t>
            </a:r>
          </a:p>
          <a:p>
            <a:pPr lvl="1"/>
            <a:r>
              <a:rPr lang="en-US" dirty="0" smtClean="0"/>
              <a:t>PMA subtypes</a:t>
            </a:r>
          </a:p>
          <a:p>
            <a:pPr lvl="1"/>
            <a:r>
              <a:rPr lang="en-US" dirty="0" smtClean="0"/>
              <a:t>Diffuse optic pathway </a:t>
            </a:r>
            <a:r>
              <a:rPr lang="en-US" dirty="0" err="1" smtClean="0"/>
              <a:t>glioma</a:t>
            </a:r>
            <a:endParaRPr lang="en-US" dirty="0" smtClean="0"/>
          </a:p>
          <a:p>
            <a:pPr lvl="1"/>
            <a:r>
              <a:rPr lang="en-US" dirty="0" smtClean="0"/>
              <a:t>High </a:t>
            </a:r>
            <a:r>
              <a:rPr lang="en-US" dirty="0" err="1" smtClean="0"/>
              <a:t>microvessel</a:t>
            </a:r>
            <a:r>
              <a:rPr lang="en-US" dirty="0" smtClean="0"/>
              <a:t> density</a:t>
            </a:r>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US" dirty="0" smtClean="0"/>
              <a:t>Spectrum of findings ranging from lesions confined to just the optic nerve, lesions affecting the optic chiasm and hypothalamus and lesions with diffuse involvement of a large part of optic pathway.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Decrease in visual acuity, visual field deficits (85% of pts)</a:t>
            </a:r>
          </a:p>
          <a:p>
            <a:r>
              <a:rPr lang="en-US" dirty="0" smtClean="0"/>
              <a:t>Acute visual loss (hemorrhage)</a:t>
            </a:r>
          </a:p>
          <a:p>
            <a:r>
              <a:rPr lang="en-US" dirty="0" err="1" smtClean="0"/>
              <a:t>Proptosis</a:t>
            </a:r>
            <a:r>
              <a:rPr lang="en-US" dirty="0" smtClean="0"/>
              <a:t> with deviation of affected eye</a:t>
            </a:r>
          </a:p>
          <a:p>
            <a:r>
              <a:rPr lang="en-US" dirty="0" err="1" smtClean="0"/>
              <a:t>Suprasellar</a:t>
            </a:r>
            <a:r>
              <a:rPr lang="en-US" dirty="0" smtClean="0"/>
              <a:t> </a:t>
            </a:r>
            <a:r>
              <a:rPr lang="en-US" dirty="0" err="1" smtClean="0"/>
              <a:t>gliomas</a:t>
            </a:r>
            <a:r>
              <a:rPr lang="en-US" dirty="0" smtClean="0"/>
              <a:t> extending into third ventricle cause obstructive hydrocephalus</a:t>
            </a:r>
          </a:p>
          <a:p>
            <a:r>
              <a:rPr lang="en-US" dirty="0" err="1" smtClean="0"/>
              <a:t>Macrocephaly</a:t>
            </a:r>
            <a:r>
              <a:rPr lang="en-US" dirty="0" smtClean="0"/>
              <a:t> ,failure to thrive in infancy</a:t>
            </a:r>
          </a:p>
          <a:p>
            <a:r>
              <a:rPr lang="en-US" dirty="0" smtClean="0"/>
              <a:t>Headache , vomiting ,decrease in school performance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50 % of children have endocrine abnormalities</a:t>
            </a:r>
          </a:p>
          <a:p>
            <a:r>
              <a:rPr lang="en-US" dirty="0" smtClean="0"/>
              <a:t>Mostly GH deficiency and precocious puberty</a:t>
            </a:r>
          </a:p>
          <a:p>
            <a:r>
              <a:rPr lang="en-US" dirty="0" smtClean="0"/>
              <a:t>Precocious puberty is more common in patients with NF1</a:t>
            </a:r>
          </a:p>
          <a:p>
            <a:r>
              <a:rPr lang="en-US" dirty="0" smtClean="0"/>
              <a:t>Diabetes </a:t>
            </a:r>
            <a:r>
              <a:rPr lang="en-US" dirty="0" err="1" smtClean="0"/>
              <a:t>insipidus</a:t>
            </a:r>
            <a:r>
              <a:rPr lang="en-US" dirty="0" smtClean="0"/>
              <a:t> is rare ( more common with </a:t>
            </a:r>
            <a:r>
              <a:rPr lang="en-US" dirty="0" err="1" smtClean="0"/>
              <a:t>germinoma</a:t>
            </a:r>
            <a:r>
              <a:rPr lang="en-US" dirty="0" smtClean="0"/>
              <a:t> , </a:t>
            </a:r>
            <a:r>
              <a:rPr lang="en-US" dirty="0" err="1" smtClean="0"/>
              <a:t>craniopharyngioma</a:t>
            </a:r>
            <a:r>
              <a:rPr lang="en-US" dirty="0" smtClean="0"/>
              <a:t>)</a:t>
            </a:r>
          </a:p>
          <a:p>
            <a:r>
              <a:rPr lang="en-US" dirty="0" smtClean="0"/>
              <a:t>Diagnosis is often delayed , tumors can be large at discovery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Diencephalon syndrome : </a:t>
            </a:r>
          </a:p>
          <a:p>
            <a:r>
              <a:rPr lang="en-US" dirty="0" smtClean="0"/>
              <a:t>Described by </a:t>
            </a:r>
            <a:r>
              <a:rPr lang="en-US" dirty="0" err="1"/>
              <a:t>R</a:t>
            </a:r>
            <a:r>
              <a:rPr lang="en-US" dirty="0" err="1" smtClean="0"/>
              <a:t>ussel</a:t>
            </a:r>
            <a:r>
              <a:rPr lang="en-US" dirty="0" smtClean="0"/>
              <a:t> </a:t>
            </a:r>
          </a:p>
          <a:p>
            <a:r>
              <a:rPr lang="en-US" dirty="0" smtClean="0"/>
              <a:t>Attributed to </a:t>
            </a:r>
            <a:r>
              <a:rPr lang="en-US" dirty="0" err="1" smtClean="0"/>
              <a:t>leptin</a:t>
            </a:r>
            <a:r>
              <a:rPr lang="en-US" dirty="0" smtClean="0"/>
              <a:t> –</a:t>
            </a:r>
            <a:r>
              <a:rPr lang="en-US" dirty="0" err="1" smtClean="0"/>
              <a:t>ghrelin</a:t>
            </a:r>
            <a:r>
              <a:rPr lang="en-US" dirty="0" smtClean="0"/>
              <a:t> system</a:t>
            </a:r>
          </a:p>
          <a:p>
            <a:r>
              <a:rPr lang="en-US" dirty="0" smtClean="0"/>
              <a:t>Manifest as lack of weight gain and emaciation </a:t>
            </a:r>
          </a:p>
          <a:p>
            <a:r>
              <a:rPr lang="en-US" dirty="0" smtClean="0"/>
              <a:t>Normal oral intake and height </a:t>
            </a:r>
          </a:p>
          <a:p>
            <a:r>
              <a:rPr lang="en-US" dirty="0" err="1" smtClean="0"/>
              <a:t>Nystagmus</a:t>
            </a:r>
            <a:r>
              <a:rPr lang="en-US" dirty="0" smtClean="0"/>
              <a:t>  , </a:t>
            </a:r>
            <a:r>
              <a:rPr lang="en-US" dirty="0" err="1" smtClean="0"/>
              <a:t>torticollis</a:t>
            </a:r>
            <a:r>
              <a:rPr lang="en-US" dirty="0" smtClean="0"/>
              <a:t>,  head bobbing (rare)</a:t>
            </a:r>
          </a:p>
          <a:p>
            <a:r>
              <a:rPr lang="en-US" dirty="0" smtClean="0"/>
              <a:t>Rare cause of failure to thrive</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Imaging </a:t>
            </a:r>
            <a:endParaRPr lang="en-US" dirty="0"/>
          </a:p>
        </p:txBody>
      </p:sp>
      <p:sp>
        <p:nvSpPr>
          <p:cNvPr id="3" name="Content Placeholder 2"/>
          <p:cNvSpPr>
            <a:spLocks noGrp="1"/>
          </p:cNvSpPr>
          <p:nvPr>
            <p:ph idx="1"/>
          </p:nvPr>
        </p:nvSpPr>
        <p:spPr/>
        <p:txBody>
          <a:bodyPr>
            <a:normAutofit lnSpcReduction="10000"/>
          </a:bodyPr>
          <a:lstStyle/>
          <a:p>
            <a:r>
              <a:rPr lang="en-US" dirty="0" smtClean="0"/>
              <a:t>Plain </a:t>
            </a:r>
            <a:r>
              <a:rPr lang="en-US" dirty="0"/>
              <a:t>X</a:t>
            </a:r>
            <a:r>
              <a:rPr lang="en-US" dirty="0" smtClean="0"/>
              <a:t> ray – </a:t>
            </a:r>
          </a:p>
          <a:p>
            <a:pPr lvl="1"/>
            <a:r>
              <a:rPr lang="en-US" dirty="0" smtClean="0"/>
              <a:t>enlarged optic canal</a:t>
            </a:r>
          </a:p>
          <a:p>
            <a:pPr lvl="1"/>
            <a:r>
              <a:rPr lang="en-US" dirty="0" smtClean="0"/>
              <a:t>J shaped </a:t>
            </a:r>
            <a:r>
              <a:rPr lang="en-US" dirty="0" err="1" smtClean="0"/>
              <a:t>sella</a:t>
            </a:r>
            <a:r>
              <a:rPr lang="en-US" dirty="0" smtClean="0"/>
              <a:t> </a:t>
            </a:r>
            <a:r>
              <a:rPr lang="en-US" dirty="0" err="1" smtClean="0"/>
              <a:t>turcica</a:t>
            </a:r>
            <a:endParaRPr lang="en-US" dirty="0" smtClean="0"/>
          </a:p>
          <a:p>
            <a:r>
              <a:rPr lang="en-US" dirty="0" smtClean="0"/>
              <a:t>CT scan</a:t>
            </a:r>
          </a:p>
          <a:p>
            <a:pPr lvl="1"/>
            <a:r>
              <a:rPr lang="en-US" dirty="0" smtClean="0"/>
              <a:t>Enlargement of optic nerve</a:t>
            </a:r>
          </a:p>
          <a:p>
            <a:pPr lvl="1"/>
            <a:r>
              <a:rPr lang="en-US" dirty="0" smtClean="0"/>
              <a:t>Calcification or cysts ( d/d – </a:t>
            </a:r>
            <a:r>
              <a:rPr lang="en-US" dirty="0" err="1" smtClean="0"/>
              <a:t>meningioma</a:t>
            </a:r>
            <a:r>
              <a:rPr lang="en-US" dirty="0" smtClean="0"/>
              <a:t> ,</a:t>
            </a:r>
            <a:r>
              <a:rPr lang="en-US" dirty="0" err="1" smtClean="0"/>
              <a:t>craniopharyngioma</a:t>
            </a:r>
            <a:r>
              <a:rPr lang="en-US" dirty="0" smtClean="0"/>
              <a:t>)</a:t>
            </a:r>
          </a:p>
          <a:p>
            <a:pPr lvl="1"/>
            <a:r>
              <a:rPr lang="en-US" dirty="0" err="1" smtClean="0"/>
              <a:t>Hypodense</a:t>
            </a:r>
            <a:r>
              <a:rPr lang="en-US" dirty="0" smtClean="0"/>
              <a:t> on NCCT , variable enhancement on contrast</a:t>
            </a: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864</TotalTime>
  <Words>1634</Words>
  <Application>Microsoft Macintosh PowerPoint</Application>
  <PresentationFormat>On-screen Show (4:3)</PresentationFormat>
  <Paragraphs>168</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OPTIC PATHWAY GLIOMA</vt:lpstr>
      <vt:lpstr>PowerPoint Presentation</vt:lpstr>
      <vt:lpstr>PowerPoint Presentation</vt:lpstr>
      <vt:lpstr>PowerPoint Presentation</vt:lpstr>
      <vt:lpstr>Clinical Features</vt:lpstr>
      <vt:lpstr>PowerPoint Presentation</vt:lpstr>
      <vt:lpstr>PowerPoint Presentation</vt:lpstr>
      <vt:lpstr>PowerPoint Presentation</vt:lpstr>
      <vt:lpstr>Imaging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Differential diagnosis</vt:lpstr>
      <vt:lpstr>Screening in NF1</vt:lpstr>
      <vt:lpstr>PowerPoint Presentation</vt:lpstr>
      <vt:lpstr>Role of VEP</vt:lpstr>
      <vt:lpstr>PowerPoint Presentation</vt:lpstr>
      <vt:lpstr>PowerPoint Presentation</vt:lpstr>
      <vt:lpstr>PowerPoint Presentation</vt:lpstr>
      <vt:lpstr>Treatment </vt:lpstr>
      <vt:lpstr>PowerPoint Presentation</vt:lpstr>
      <vt:lpstr>PowerPoint Presentation</vt:lpstr>
      <vt:lpstr>Chemotherapy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Radiation therapy</vt:lpstr>
      <vt:lpstr>PowerPoint Presentation</vt:lpstr>
      <vt:lpstr>PowerPoint Presentation</vt:lpstr>
      <vt:lpstr>PowerPoint Presentation</vt:lpstr>
      <vt:lpstr>PowerPoint Presentation</vt:lpstr>
      <vt:lpstr>Outcome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Optic Pathway Glioma</dc:title>
  <dc:creator>admin</dc:creator>
  <cp:lastModifiedBy>apple</cp:lastModifiedBy>
  <cp:revision>203</cp:revision>
  <dcterms:created xsi:type="dcterms:W3CDTF">2013-01-26T16:51:15Z</dcterms:created>
  <dcterms:modified xsi:type="dcterms:W3CDTF">2013-12-19T05:33:01Z</dcterms:modified>
</cp:coreProperties>
</file>